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5" r:id="rId5"/>
    <p:sldId id="258" r:id="rId6"/>
    <p:sldId id="259" r:id="rId7"/>
    <p:sldId id="261" r:id="rId8"/>
    <p:sldId id="260" r:id="rId9"/>
    <p:sldId id="266" r:id="rId10"/>
    <p:sldId id="268" r:id="rId11"/>
    <p:sldId id="269" r:id="rId12"/>
    <p:sldId id="270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i Hansen" userId="bcafb5cc-c472-48e4-901a-b2958ad60e60" providerId="ADAL" clId="{0F8D8027-3D2C-47A9-A2E0-B97C6E3CAFCA}"/>
    <pc:docChg chg="undo custSel modSld">
      <pc:chgData name="Carli Hansen" userId="bcafb5cc-c472-48e4-901a-b2958ad60e60" providerId="ADAL" clId="{0F8D8027-3D2C-47A9-A2E0-B97C6E3CAFCA}" dt="2022-12-06T22:35:52.357" v="133" actId="6549"/>
      <pc:docMkLst>
        <pc:docMk/>
      </pc:docMkLst>
      <pc:sldChg chg="modSp mod">
        <pc:chgData name="Carli Hansen" userId="bcafb5cc-c472-48e4-901a-b2958ad60e60" providerId="ADAL" clId="{0F8D8027-3D2C-47A9-A2E0-B97C6E3CAFCA}" dt="2022-12-06T22:24:29.960" v="46" actId="20577"/>
        <pc:sldMkLst>
          <pc:docMk/>
          <pc:sldMk cId="2123615719" sldId="258"/>
        </pc:sldMkLst>
        <pc:spChg chg="mod">
          <ac:chgData name="Carli Hansen" userId="bcafb5cc-c472-48e4-901a-b2958ad60e60" providerId="ADAL" clId="{0F8D8027-3D2C-47A9-A2E0-B97C6E3CAFCA}" dt="2022-12-06T22:24:29.960" v="46" actId="20577"/>
          <ac:spMkLst>
            <pc:docMk/>
            <pc:sldMk cId="2123615719" sldId="258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0F8D8027-3D2C-47A9-A2E0-B97C6E3CAFCA}" dt="2022-12-06T22:26:13.056" v="50" actId="15"/>
        <pc:sldMkLst>
          <pc:docMk/>
          <pc:sldMk cId="64217011" sldId="259"/>
        </pc:sldMkLst>
        <pc:spChg chg="mod">
          <ac:chgData name="Carli Hansen" userId="bcafb5cc-c472-48e4-901a-b2958ad60e60" providerId="ADAL" clId="{0F8D8027-3D2C-47A9-A2E0-B97C6E3CAFCA}" dt="2022-12-06T22:26:13.056" v="50" actId="15"/>
          <ac:spMkLst>
            <pc:docMk/>
            <pc:sldMk cId="64217011" sldId="259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0F8D8027-3D2C-47A9-A2E0-B97C6E3CAFCA}" dt="2022-12-06T22:28:03.962" v="86" actId="20577"/>
        <pc:sldMkLst>
          <pc:docMk/>
          <pc:sldMk cId="2161052176" sldId="260"/>
        </pc:sldMkLst>
        <pc:spChg chg="mod">
          <ac:chgData name="Carli Hansen" userId="bcafb5cc-c472-48e4-901a-b2958ad60e60" providerId="ADAL" clId="{0F8D8027-3D2C-47A9-A2E0-B97C6E3CAFCA}" dt="2022-12-06T22:28:03.962" v="86" actId="20577"/>
          <ac:spMkLst>
            <pc:docMk/>
            <pc:sldMk cId="2161052176" sldId="260"/>
            <ac:spMk id="9219" creationId="{00000000-0000-0000-0000-000000000000}"/>
          </ac:spMkLst>
        </pc:spChg>
      </pc:sldChg>
      <pc:sldChg chg="modSp mod">
        <pc:chgData name="Carli Hansen" userId="bcafb5cc-c472-48e4-901a-b2958ad60e60" providerId="ADAL" clId="{0F8D8027-3D2C-47A9-A2E0-B97C6E3CAFCA}" dt="2022-12-06T22:26:46.811" v="70" actId="20577"/>
        <pc:sldMkLst>
          <pc:docMk/>
          <pc:sldMk cId="2801650305" sldId="261"/>
        </pc:sldMkLst>
        <pc:spChg chg="mod">
          <ac:chgData name="Carli Hansen" userId="bcafb5cc-c472-48e4-901a-b2958ad60e60" providerId="ADAL" clId="{0F8D8027-3D2C-47A9-A2E0-B97C6E3CAFCA}" dt="2022-12-06T22:26:46.811" v="70" actId="20577"/>
          <ac:spMkLst>
            <pc:docMk/>
            <pc:sldMk cId="2801650305" sldId="261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0F8D8027-3D2C-47A9-A2E0-B97C6E3CAFCA}" dt="2022-12-06T22:22:07.037" v="39" actId="20577"/>
        <pc:sldMkLst>
          <pc:docMk/>
          <pc:sldMk cId="765336700" sldId="263"/>
        </pc:sldMkLst>
        <pc:spChg chg="mod">
          <ac:chgData name="Carli Hansen" userId="bcafb5cc-c472-48e4-901a-b2958ad60e60" providerId="ADAL" clId="{0F8D8027-3D2C-47A9-A2E0-B97C6E3CAFCA}" dt="2022-12-06T22:21:08.138" v="1" actId="27636"/>
          <ac:spMkLst>
            <pc:docMk/>
            <pc:sldMk cId="765336700" sldId="263"/>
            <ac:spMk id="4098" creationId="{00000000-0000-0000-0000-000000000000}"/>
          </ac:spMkLst>
        </pc:spChg>
        <pc:spChg chg="mod">
          <ac:chgData name="Carli Hansen" userId="bcafb5cc-c472-48e4-901a-b2958ad60e60" providerId="ADAL" clId="{0F8D8027-3D2C-47A9-A2E0-B97C6E3CAFCA}" dt="2022-12-06T22:22:07.037" v="39" actId="20577"/>
          <ac:spMkLst>
            <pc:docMk/>
            <pc:sldMk cId="765336700" sldId="263"/>
            <ac:spMk id="4099" creationId="{00000000-0000-0000-0000-000000000000}"/>
          </ac:spMkLst>
        </pc:spChg>
      </pc:sldChg>
      <pc:sldChg chg="modSp mod">
        <pc:chgData name="Carli Hansen" userId="bcafb5cc-c472-48e4-901a-b2958ad60e60" providerId="ADAL" clId="{0F8D8027-3D2C-47A9-A2E0-B97C6E3CAFCA}" dt="2022-12-06T22:22:42.179" v="41" actId="20577"/>
        <pc:sldMkLst>
          <pc:docMk/>
          <pc:sldMk cId="677605212" sldId="265"/>
        </pc:sldMkLst>
        <pc:spChg chg="mod">
          <ac:chgData name="Carli Hansen" userId="bcafb5cc-c472-48e4-901a-b2958ad60e60" providerId="ADAL" clId="{0F8D8027-3D2C-47A9-A2E0-B97C6E3CAFCA}" dt="2022-12-06T22:22:42.179" v="41" actId="20577"/>
          <ac:spMkLst>
            <pc:docMk/>
            <pc:sldMk cId="677605212" sldId="265"/>
            <ac:spMk id="6146" creationId="{00000000-0000-0000-0000-000000000000}"/>
          </ac:spMkLst>
        </pc:spChg>
      </pc:sldChg>
      <pc:sldChg chg="modSp mod">
        <pc:chgData name="Carli Hansen" userId="bcafb5cc-c472-48e4-901a-b2958ad60e60" providerId="ADAL" clId="{0F8D8027-3D2C-47A9-A2E0-B97C6E3CAFCA}" dt="2022-12-06T22:28:10.741" v="92" actId="5793"/>
        <pc:sldMkLst>
          <pc:docMk/>
          <pc:sldMk cId="0" sldId="266"/>
        </pc:sldMkLst>
        <pc:spChg chg="mod">
          <ac:chgData name="Carli Hansen" userId="bcafb5cc-c472-48e4-901a-b2958ad60e60" providerId="ADAL" clId="{0F8D8027-3D2C-47A9-A2E0-B97C6E3CAFCA}" dt="2022-12-06T22:28:10.741" v="92" actId="5793"/>
          <ac:spMkLst>
            <pc:docMk/>
            <pc:sldMk cId="0" sldId="266"/>
            <ac:spMk id="2" creationId="{00000000-0000-0000-0000-000000000000}"/>
          </ac:spMkLst>
        </pc:spChg>
      </pc:sldChg>
      <pc:sldChg chg="modSp mod">
        <pc:chgData name="Carli Hansen" userId="bcafb5cc-c472-48e4-901a-b2958ad60e60" providerId="ADAL" clId="{0F8D8027-3D2C-47A9-A2E0-B97C6E3CAFCA}" dt="2022-12-06T22:35:52.357" v="133" actId="6549"/>
        <pc:sldMkLst>
          <pc:docMk/>
          <pc:sldMk cId="0" sldId="267"/>
        </pc:sldMkLst>
        <pc:spChg chg="mod">
          <ac:chgData name="Carli Hansen" userId="bcafb5cc-c472-48e4-901a-b2958ad60e60" providerId="ADAL" clId="{0F8D8027-3D2C-47A9-A2E0-B97C6E3CAFCA}" dt="2022-12-06T22:35:52.357" v="133" actId="6549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0F8D8027-3D2C-47A9-A2E0-B97C6E3CAFCA}" dt="2022-12-06T22:34:03.703" v="101" actId="15"/>
        <pc:sldMkLst>
          <pc:docMk/>
          <pc:sldMk cId="0" sldId="269"/>
        </pc:sldMkLst>
        <pc:spChg chg="mod">
          <ac:chgData name="Carli Hansen" userId="bcafb5cc-c472-48e4-901a-b2958ad60e60" providerId="ADAL" clId="{0F8D8027-3D2C-47A9-A2E0-B97C6E3CAFCA}" dt="2022-12-06T22:31:28.022" v="95" actId="20577"/>
          <ac:spMkLst>
            <pc:docMk/>
            <pc:sldMk cId="0" sldId="269"/>
            <ac:spMk id="2" creationId="{00000000-0000-0000-0000-000000000000}"/>
          </ac:spMkLst>
        </pc:spChg>
        <pc:spChg chg="mod">
          <ac:chgData name="Carli Hansen" userId="bcafb5cc-c472-48e4-901a-b2958ad60e60" providerId="ADAL" clId="{0F8D8027-3D2C-47A9-A2E0-B97C6E3CAFCA}" dt="2022-12-06T22:34:03.703" v="101" actId="15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0F8D8027-3D2C-47A9-A2E0-B97C6E3CAFCA}" dt="2022-12-06T22:34:53.705" v="128" actId="20577"/>
        <pc:sldMkLst>
          <pc:docMk/>
          <pc:sldMk cId="0" sldId="270"/>
        </pc:sldMkLst>
        <pc:spChg chg="mod">
          <ac:chgData name="Carli Hansen" userId="bcafb5cc-c472-48e4-901a-b2958ad60e60" providerId="ADAL" clId="{0F8D8027-3D2C-47A9-A2E0-B97C6E3CAFCA}" dt="2022-12-06T22:34:33.092" v="121" actId="20577"/>
          <ac:spMkLst>
            <pc:docMk/>
            <pc:sldMk cId="0" sldId="270"/>
            <ac:spMk id="2" creationId="{00000000-0000-0000-0000-000000000000}"/>
          </ac:spMkLst>
        </pc:spChg>
        <pc:spChg chg="mod">
          <ac:chgData name="Carli Hansen" userId="bcafb5cc-c472-48e4-901a-b2958ad60e60" providerId="ADAL" clId="{0F8D8027-3D2C-47A9-A2E0-B97C6E3CAFCA}" dt="2022-12-06T22:34:53.705" v="128" actId="20577"/>
          <ac:spMkLst>
            <pc:docMk/>
            <pc:sldMk cId="0" sldId="27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484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3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98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3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36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10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47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9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7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3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4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8A4A9-C322-4D9A-AC4E-CB70FCF83456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FD4AB-4082-45FB-B123-58A7C4C3C0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1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jbs.sagepub.com/cgi/content/abstract/37/4/48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Social Autopsies and Data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R. Garner, DePaul University</a:t>
            </a:r>
          </a:p>
        </p:txBody>
      </p:sp>
    </p:spTree>
    <p:extLst>
      <p:ext uri="{BB962C8B-B14F-4D97-AF65-F5344CB8AC3E}">
        <p14:creationId xmlns:p14="http://schemas.microsoft.com/office/powerpoint/2010/main" val="2632004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Multivariate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Statistics can help us sort out what forces or “factors” accounted for the adverse outcomes.</a:t>
            </a:r>
          </a:p>
          <a:p>
            <a:r>
              <a:rPr lang="en-US" dirty="0"/>
              <a:t>For example, there might be many variables at work in the overall outcome: disadvantage in terms of class, income, racial and/or ethnic marginalization; actions that a community has taken to mitigate a negative impact; policies of states, provinces, and nations that mitigate negative impact.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 example: linear models and hurricane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 our autopsy, we could look at different models that include predictor variables such as:</a:t>
            </a:r>
          </a:p>
          <a:p>
            <a:pPr lvl="1"/>
            <a:r>
              <a:rPr lang="en-US" dirty="0"/>
              <a:t>Race and ethnicity of individuals and communities.</a:t>
            </a:r>
          </a:p>
          <a:p>
            <a:pPr lvl="1"/>
            <a:r>
              <a:rPr lang="en-US" dirty="0"/>
              <a:t>Household income of individuals and median household income of communities.</a:t>
            </a:r>
          </a:p>
          <a:p>
            <a:pPr lvl="1"/>
            <a:r>
              <a:rPr lang="en-US" dirty="0"/>
              <a:t>Municipal measures such as hurricane warnings or effective evacuation support; rapid response teams.</a:t>
            </a:r>
          </a:p>
          <a:p>
            <a:pPr lvl="1"/>
            <a:r>
              <a:rPr lang="en-US" dirty="0"/>
              <a:t>State and national policies of help for hurricane victims.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Linear models and hurricanes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could look at different outcome variables—death and injury, short-term and long-term displacement, rebuilding of damaged homes and neighborhoods </a:t>
            </a:r>
            <a:r>
              <a:rPr lang="en-US" b="1" dirty="0"/>
              <a:t>for the people who had lived in them before,</a:t>
            </a:r>
            <a:r>
              <a:rPr lang="en-US" dirty="0"/>
              <a:t> insurance coverage, health and well-being of affected people and communities—several years after the event.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about “celebrations” instead of autopsies?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word “autopsy” suggests that something has gone very wrong.</a:t>
            </a:r>
          </a:p>
          <a:p>
            <a:r>
              <a:rPr lang="en-US" dirty="0"/>
              <a:t>Could we also look at situations in which something goes right? </a:t>
            </a:r>
          </a:p>
          <a:p>
            <a:r>
              <a:rPr lang="en-US" dirty="0"/>
              <a:t>Does this province or nation have </a:t>
            </a:r>
            <a:r>
              <a:rPr lang="en-US" b="1" dirty="0"/>
              <a:t>better </a:t>
            </a:r>
            <a:r>
              <a:rPr lang="en-US" dirty="0"/>
              <a:t>health outcomes than we would predict from its income? What did this community do that </a:t>
            </a:r>
            <a:r>
              <a:rPr lang="en-US" b="1" dirty="0"/>
              <a:t>protected</a:t>
            </a:r>
            <a:r>
              <a:rPr lang="en-US" dirty="0"/>
              <a:t> it from a disaster like a flood, fire, hurricane, etc.?</a:t>
            </a:r>
          </a:p>
          <a:p>
            <a:r>
              <a:rPr lang="en-US" dirty="0"/>
              <a:t>What accounts for good outcomes?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As a research method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In Sociology, Political Science, Policy Studies, International Studies, Environmental Studies, Geography… </a:t>
            </a:r>
          </a:p>
          <a:p>
            <a:pPr eaLnBrk="1" hangingPunct="1"/>
            <a:r>
              <a:rPr lang="en-US" dirty="0"/>
              <a:t>Social autopsies offer a way of studying organizations, power, decision-making, and inequalities in the impact of disasters.</a:t>
            </a:r>
          </a:p>
          <a:p>
            <a:pPr eaLnBrk="1" hangingPunct="1"/>
            <a:r>
              <a:rPr lang="en-US" dirty="0"/>
              <a:t>Normally secretive or “opaque” practices and organizations are exposed to view.</a:t>
            </a:r>
          </a:p>
          <a:p>
            <a:pPr eaLnBrk="1" hangingPunct="1"/>
            <a:r>
              <a:rPr lang="en-US" dirty="0"/>
              <a:t>Social autopsies are a type of case study.</a:t>
            </a:r>
          </a:p>
          <a:p>
            <a:pPr eaLnBrk="1" hangingPunct="1"/>
            <a:r>
              <a:rPr lang="en-US" dirty="0"/>
              <a:t>Social autopsies are potentially contentious.</a:t>
            </a:r>
          </a:p>
        </p:txBody>
      </p:sp>
    </p:spTree>
    <p:extLst>
      <p:ext uri="{BB962C8B-B14F-4D97-AF65-F5344CB8AC3E}">
        <p14:creationId xmlns:p14="http://schemas.microsoft.com/office/powerpoint/2010/main" val="765336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autopsies are case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Adverse events.</a:t>
            </a:r>
          </a:p>
          <a:p>
            <a:r>
              <a:rPr lang="en-US" dirty="0"/>
              <a:t>What went wrong? </a:t>
            </a:r>
          </a:p>
          <a:p>
            <a:r>
              <a:rPr lang="en-US" dirty="0"/>
              <a:t>Vulnerable populations, reflecting societal inequalities.</a:t>
            </a:r>
          </a:p>
          <a:p>
            <a:r>
              <a:rPr lang="en-US" dirty="0"/>
              <a:t>Organizational misconduct or incompetence.</a:t>
            </a:r>
          </a:p>
          <a:p>
            <a:r>
              <a:rPr lang="en-US" dirty="0"/>
              <a:t>They provide insight into structural and organizational issues in a society.</a:t>
            </a:r>
          </a:p>
        </p:txBody>
      </p:sp>
    </p:spTree>
    <p:extLst>
      <p:ext uri="{BB962C8B-B14F-4D97-AF65-F5344CB8AC3E}">
        <p14:creationId xmlns:p14="http://schemas.microsoft.com/office/powerpoint/2010/main" val="1190173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/>
              <a:t>Analysis of disasters—examples of interpretation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Organizational culture.</a:t>
            </a:r>
          </a:p>
          <a:p>
            <a:pPr eaLnBrk="1" hangingPunct="1"/>
            <a:r>
              <a:rPr lang="en-US" sz="2800" dirty="0"/>
              <a:t>Power and hierarchy—employees are reluctant to question decisions.</a:t>
            </a:r>
          </a:p>
          <a:p>
            <a:pPr eaLnBrk="1" hangingPunct="1"/>
            <a:r>
              <a:rPr lang="en-US" sz="2800" dirty="0"/>
              <a:t>Organizational routines and work group norms.</a:t>
            </a:r>
          </a:p>
          <a:p>
            <a:pPr eaLnBrk="1" hangingPunct="1"/>
            <a:r>
              <a:rPr lang="en-US" sz="2800" dirty="0"/>
              <a:t>Rules that interfere with responses.</a:t>
            </a:r>
          </a:p>
          <a:p>
            <a:pPr eaLnBrk="1" hangingPunct="1"/>
            <a:r>
              <a:rPr lang="en-US" sz="2800" dirty="0"/>
              <a:t>Resources—diminished or misallocated.</a:t>
            </a:r>
          </a:p>
          <a:p>
            <a:pPr eaLnBrk="1" hangingPunct="1"/>
            <a:r>
              <a:rPr lang="en-US" sz="2800" b="1" dirty="0"/>
              <a:t>Who is affected? Vulnerable groups</a:t>
            </a:r>
            <a:r>
              <a:rPr lang="en-US" sz="2800" dirty="0"/>
              <a:t>—quantitative data.</a:t>
            </a:r>
          </a:p>
          <a:p>
            <a:pPr eaLnBrk="1" hangingPunct="1"/>
            <a:r>
              <a:rPr lang="en-US" sz="2800" dirty="0"/>
              <a:t>Cover-ups: images and representations.</a:t>
            </a:r>
          </a:p>
        </p:txBody>
      </p:sp>
    </p:spTree>
    <p:extLst>
      <p:ext uri="{BB962C8B-B14F-4D97-AF65-F5344CB8AC3E}">
        <p14:creationId xmlns:p14="http://schemas.microsoft.com/office/powerpoint/2010/main" val="677605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Analysis—who was impacted?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Examples:</a:t>
            </a:r>
          </a:p>
          <a:p>
            <a:pPr lvl="1"/>
            <a:r>
              <a:rPr lang="en-US" dirty="0"/>
              <a:t>Hurricane Katrina.</a:t>
            </a:r>
          </a:p>
          <a:p>
            <a:pPr lvl="1"/>
            <a:r>
              <a:rPr lang="en-US" dirty="0"/>
              <a:t>Bhopal, India: Union Carbide chemical accident.</a:t>
            </a:r>
          </a:p>
          <a:p>
            <a:pPr lvl="1"/>
            <a:r>
              <a:rPr lang="en-US" dirty="0"/>
              <a:t>The Titanic disaster.</a:t>
            </a:r>
          </a:p>
          <a:p>
            <a:pPr lvl="1"/>
            <a:r>
              <a:rPr lang="en-US" dirty="0"/>
              <a:t>The 1995 Chicago heat wave (Eric </a:t>
            </a:r>
            <a:r>
              <a:rPr lang="en-US" dirty="0" err="1"/>
              <a:t>Klinenberg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15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Hurricane Katrina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Geographical risk within the city (e.g., Lower 9</a:t>
            </a:r>
            <a:r>
              <a:rPr lang="en-US" baseline="30000" dirty="0"/>
              <a:t>th</a:t>
            </a:r>
            <a:r>
              <a:rPr lang="en-US" dirty="0"/>
              <a:t> ward).</a:t>
            </a:r>
          </a:p>
          <a:p>
            <a:r>
              <a:rPr lang="en-US" dirty="0"/>
              <a:t>Where did the deaths occur? Who died?</a:t>
            </a:r>
          </a:p>
          <a:p>
            <a:r>
              <a:rPr lang="en-US" dirty="0"/>
              <a:t>Age and race—disproportionately elderly and African-American (both variables); and men.</a:t>
            </a:r>
          </a:p>
          <a:p>
            <a:r>
              <a:rPr lang="en-US" b="1" dirty="0"/>
              <a:t>Intervening variable(s): </a:t>
            </a:r>
          </a:p>
          <a:p>
            <a:pPr lvl="1"/>
            <a:r>
              <a:rPr lang="en-US" dirty="0"/>
              <a:t>Race </a:t>
            </a:r>
            <a:r>
              <a:rPr lang="en-US" dirty="0">
                <a:sym typeface="Wingdings" pitchFamily="2" charset="2"/>
              </a:rPr>
              <a:t> Geographical risk  higher mortality</a:t>
            </a:r>
          </a:p>
          <a:p>
            <a:pPr lvl="1"/>
            <a:r>
              <a:rPr lang="en-US" dirty="0">
                <a:sym typeface="Wingdings" pitchFamily="2" charset="2"/>
              </a:rPr>
              <a:t>Not spurious, like </a:t>
            </a:r>
            <a:r>
              <a:rPr lang="en-US" dirty="0" err="1">
                <a:sym typeface="Wingdings" pitchFamily="2" charset="2"/>
              </a:rPr>
              <a:t>drownings</a:t>
            </a:r>
            <a:r>
              <a:rPr lang="en-US" dirty="0">
                <a:sym typeface="Wingdings" pitchFamily="2" charset="2"/>
              </a:rPr>
              <a:t> and ice cream!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17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Sharkey, Patrick. “Survival and Death in New Orleans: An Empirical Look at the Human Impact of Katrina.” </a:t>
            </a:r>
            <a:r>
              <a:rPr lang="en-US" i="1" dirty="0"/>
              <a:t>Journal of Black Studies</a:t>
            </a:r>
            <a:r>
              <a:rPr lang="en-US" dirty="0"/>
              <a:t>, 2007. 37: 482.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http://jbs.sagepub.com/cgi/content/abstract/37/4/482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See also: John Logan’s work.</a:t>
            </a:r>
          </a:p>
        </p:txBody>
      </p:sp>
    </p:spTree>
    <p:extLst>
      <p:ext uri="{BB962C8B-B14F-4D97-AF65-F5344CB8AC3E}">
        <p14:creationId xmlns:p14="http://schemas.microsoft.com/office/powerpoint/2010/main" val="2801650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Heat Wave—elements of the analysis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/>
              <a:t>Who died? (Elderly, isolated, and disproportionately white or African-American, rather than Asian or Latino; men).</a:t>
            </a:r>
          </a:p>
          <a:p>
            <a:pPr eaLnBrk="1" hangingPunct="1"/>
            <a:r>
              <a:rPr lang="en-US" dirty="0"/>
              <a:t>In which community areas? Why? (Place as well as individual-level demographic characteristics.) </a:t>
            </a:r>
          </a:p>
          <a:p>
            <a:pPr eaLnBrk="1" hangingPunct="1"/>
            <a:r>
              <a:rPr lang="en-US" dirty="0"/>
              <a:t>City services and the “smart consumer”—social services in the age of neo-liberalism.</a:t>
            </a:r>
          </a:p>
          <a:p>
            <a:pPr eaLnBrk="1" hangingPunct="1"/>
            <a:r>
              <a:rPr lang="en-US" dirty="0"/>
              <a:t>Public relations and news coverage.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052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Statistics help us…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rates of adverse events that are statistically significantly different for different communities, categories of people, nations, etc.</a:t>
            </a:r>
          </a:p>
          <a:p>
            <a:r>
              <a:rPr lang="en-US" dirty="0"/>
              <a:t>Who was affected by the hurricane, fires, bombings, etc.? Why some people and communities and not others?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720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Social Autopsies and Data Analysis</vt:lpstr>
      <vt:lpstr>As a research method</vt:lpstr>
      <vt:lpstr>Social autopsies are case studies</vt:lpstr>
      <vt:lpstr>Analysis of disasters—examples of interpretation</vt:lpstr>
      <vt:lpstr>Data Analysis—who was impacted?</vt:lpstr>
      <vt:lpstr>Hurricane Katrina</vt:lpstr>
      <vt:lpstr>Citation</vt:lpstr>
      <vt:lpstr>Heat Wave—elements of the analysis</vt:lpstr>
      <vt:lpstr>Statistics help us…</vt:lpstr>
      <vt:lpstr>Multivariate analysis</vt:lpstr>
      <vt:lpstr>For example: linear models and hurricane impact</vt:lpstr>
      <vt:lpstr>Linear models and hurricanes (continued)</vt:lpstr>
      <vt:lpstr>What about “celebrations” instead of autopsies?</vt:lpstr>
    </vt:vector>
  </TitlesOfParts>
  <Company>DePaul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Autopsies and Data Analysis</dc:title>
  <dc:creator>Garner, Roberta</dc:creator>
  <cp:lastModifiedBy>Carli Hansen</cp:lastModifiedBy>
  <cp:revision>10</cp:revision>
  <dcterms:created xsi:type="dcterms:W3CDTF">2014-03-11T15:50:59Z</dcterms:created>
  <dcterms:modified xsi:type="dcterms:W3CDTF">2022-12-06T22:35:57Z</dcterms:modified>
</cp:coreProperties>
</file>